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20"/>
  </p:notesMasterIdLst>
  <p:sldIdLst>
    <p:sldId id="256" r:id="rId2"/>
    <p:sldId id="299" r:id="rId3"/>
    <p:sldId id="266" r:id="rId4"/>
    <p:sldId id="259" r:id="rId5"/>
    <p:sldId id="291" r:id="rId6"/>
    <p:sldId id="295" r:id="rId7"/>
    <p:sldId id="292" r:id="rId8"/>
    <p:sldId id="267" r:id="rId9"/>
    <p:sldId id="294" r:id="rId10"/>
    <p:sldId id="296" r:id="rId11"/>
    <p:sldId id="283" r:id="rId12"/>
    <p:sldId id="297" r:id="rId13"/>
    <p:sldId id="298" r:id="rId14"/>
    <p:sldId id="270" r:id="rId15"/>
    <p:sldId id="287" r:id="rId16"/>
    <p:sldId id="289" r:id="rId17"/>
    <p:sldId id="290" r:id="rId18"/>
    <p:sldId id="279" r:id="rId19"/>
  </p:sldIdLst>
  <p:sldSz cx="12192000" cy="6858000"/>
  <p:notesSz cx="6858000" cy="9144000"/>
  <p:embeddedFontLst>
    <p:embeddedFont>
      <p:font typeface="Quicksand" panose="020B0604020202020204" charset="0"/>
      <p:regular r:id="rId21"/>
      <p:bold r:id="rId22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5EE2E1D-9841-407D-9AFB-54B0E0E38A51}">
  <a:tblStyle styleId="{F5EE2E1D-9841-407D-9AFB-54B0E0E38A51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298" autoAdjust="0"/>
  </p:normalViewPr>
  <p:slideViewPr>
    <p:cSldViewPr snapToGrid="0">
      <p:cViewPr varScale="1">
        <p:scale>
          <a:sx n="118" d="100"/>
          <a:sy n="118" d="100"/>
        </p:scale>
        <p:origin x="2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405687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1919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23649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07783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47215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38762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12509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15225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04595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56646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5" name="Shape 2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3081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1317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dirty="0" smtClean="0"/>
              <a:t>The purpose of this</a:t>
            </a:r>
            <a:r>
              <a:rPr lang="en-GB" baseline="0" dirty="0" smtClean="0"/>
              <a:t> app is to allow user to manage a database of cars.</a:t>
            </a:r>
          </a:p>
          <a:p>
            <a:pPr>
              <a:spcBef>
                <a:spcPts val="0"/>
              </a:spcBef>
              <a:buNone/>
            </a:pPr>
            <a:r>
              <a:rPr lang="en-GB" dirty="0" smtClean="0"/>
              <a:t>This is an example of a car view.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380599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85931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dirty="0" smtClean="0"/>
              <a:t>App</a:t>
            </a:r>
            <a:r>
              <a:rPr lang="en-GB" baseline="0" dirty="0" smtClean="0"/>
              <a:t> can open/save different </a:t>
            </a:r>
            <a:r>
              <a:rPr lang="en-GB" baseline="0" dirty="0" err="1" smtClean="0"/>
              <a:t>json</a:t>
            </a:r>
            <a:r>
              <a:rPr lang="en-GB" baseline="0" dirty="0" smtClean="0"/>
              <a:t> files</a:t>
            </a:r>
          </a:p>
          <a:p>
            <a:pPr>
              <a:spcBef>
                <a:spcPts val="0"/>
              </a:spcBef>
              <a:buNone/>
            </a:pPr>
            <a:r>
              <a:rPr lang="en-GB" baseline="0" dirty="0" smtClean="0"/>
              <a:t>User can have different files, like company car lists, family cars and so on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17915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dirty="0" err="1" smtClean="0"/>
              <a:t>Deserialize</a:t>
            </a:r>
            <a:r>
              <a:rPr lang="en-GB" dirty="0" smtClean="0"/>
              <a:t> / serialize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749004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24269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55420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0034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ctrTitle"/>
          </p:nvPr>
        </p:nvSpPr>
        <p:spPr>
          <a:xfrm>
            <a:off x="1758902" y="2876425"/>
            <a:ext cx="8907199" cy="1546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6000"/>
            </a:lvl1pPr>
            <a:lvl2pPr>
              <a:spcBef>
                <a:spcPts val="0"/>
              </a:spcBef>
              <a:buSzPct val="100000"/>
              <a:defRPr sz="6000"/>
            </a:lvl2pPr>
            <a:lvl3pPr>
              <a:spcBef>
                <a:spcPts val="0"/>
              </a:spcBef>
              <a:buSzPct val="100000"/>
              <a:defRPr sz="6000"/>
            </a:lvl3pPr>
            <a:lvl4pPr>
              <a:spcBef>
                <a:spcPts val="0"/>
              </a:spcBef>
              <a:buSzPct val="100000"/>
              <a:defRPr sz="6000"/>
            </a:lvl4pPr>
            <a:lvl5pPr>
              <a:spcBef>
                <a:spcPts val="0"/>
              </a:spcBef>
              <a:buSzPct val="100000"/>
              <a:defRPr sz="6000"/>
            </a:lvl5pPr>
            <a:lvl6pPr>
              <a:spcBef>
                <a:spcPts val="0"/>
              </a:spcBef>
              <a:buSzPct val="100000"/>
              <a:defRPr sz="6000"/>
            </a:lvl6pPr>
            <a:lvl7pPr>
              <a:spcBef>
                <a:spcPts val="0"/>
              </a:spcBef>
              <a:buSzPct val="100000"/>
              <a:defRPr sz="6000"/>
            </a:lvl7pPr>
            <a:lvl8pPr>
              <a:spcBef>
                <a:spcPts val="0"/>
              </a:spcBef>
              <a:buSzPct val="100000"/>
              <a:defRPr sz="6000"/>
            </a:lvl8pPr>
            <a:lvl9pPr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  <p:cxnSp>
        <p:nvCxnSpPr>
          <p:cNvPr id="9" name="Shape 9"/>
          <p:cNvCxnSpPr>
            <a:stCxn id="10" idx="4"/>
          </p:cNvCxnSpPr>
          <p:nvPr/>
        </p:nvCxnSpPr>
        <p:spPr>
          <a:xfrm>
            <a:off x="1205000" y="3563700"/>
            <a:ext cx="0" cy="32943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0" name="Shape 10"/>
          <p:cNvSpPr/>
          <p:nvPr/>
        </p:nvSpPr>
        <p:spPr>
          <a:xfrm>
            <a:off x="1025400" y="3294300"/>
            <a:ext cx="359200" cy="2694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2040233" y="3077053"/>
            <a:ext cx="9022800" cy="709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rtl="0">
              <a:spcBef>
                <a:spcPts val="0"/>
              </a:spcBef>
              <a:buSzPct val="100000"/>
              <a:defRPr sz="3000"/>
            </a:lvl1pPr>
            <a:lvl2pPr rtl="0">
              <a:spcBef>
                <a:spcPts val="0"/>
              </a:spcBef>
              <a:buSzPct val="100000"/>
              <a:defRPr sz="3000"/>
            </a:lvl2pPr>
            <a:lvl3pPr rtl="0">
              <a:spcBef>
                <a:spcPts val="0"/>
              </a:spcBef>
              <a:buSzPct val="100000"/>
              <a:defRPr sz="3000"/>
            </a:lvl3pPr>
            <a:lvl4pPr rtl="0">
              <a:spcBef>
                <a:spcPts val="0"/>
              </a:spcBef>
              <a:buSzPct val="100000"/>
              <a:defRPr sz="3000"/>
            </a:lvl4pPr>
            <a:lvl5pPr rtl="0">
              <a:spcBef>
                <a:spcPts val="0"/>
              </a:spcBef>
              <a:buSzPct val="100000"/>
              <a:defRPr sz="3000"/>
            </a:lvl5pPr>
            <a:lvl6pPr rtl="0">
              <a:spcBef>
                <a:spcPts val="0"/>
              </a:spcBef>
              <a:buSzPct val="100000"/>
              <a:defRPr sz="3000"/>
            </a:lvl6pPr>
            <a:lvl7pPr rtl="0">
              <a:spcBef>
                <a:spcPts val="0"/>
              </a:spcBef>
              <a:buSzPct val="100000"/>
              <a:defRPr sz="3000"/>
            </a:lvl7pPr>
            <a:lvl8pPr rtl="0">
              <a:spcBef>
                <a:spcPts val="0"/>
              </a:spcBef>
              <a:buSzPct val="100000"/>
              <a:defRPr sz="3000"/>
            </a:lvl8pPr>
            <a:lvl9pPr rtl="0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2040235" y="3710550"/>
            <a:ext cx="9237199" cy="470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SzPct val="100000"/>
              <a:buNone/>
              <a:defRPr sz="1800"/>
            </a:lvl1pPr>
            <a:lvl2pPr rtl="0">
              <a:spcBef>
                <a:spcPts val="0"/>
              </a:spcBef>
              <a:buSzPct val="100000"/>
              <a:buNone/>
              <a:defRPr sz="1800"/>
            </a:lvl2pPr>
            <a:lvl3pPr rtl="0">
              <a:spcBef>
                <a:spcPts val="0"/>
              </a:spcBef>
              <a:buSzPct val="100000"/>
              <a:buNone/>
              <a:defRPr sz="1800"/>
            </a:lvl3pPr>
            <a:lvl4pPr rtl="0">
              <a:spcBef>
                <a:spcPts val="0"/>
              </a:spcBef>
              <a:buNone/>
              <a:defRPr/>
            </a:lvl4pPr>
            <a:lvl5pPr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buNone/>
              <a:defRPr/>
            </a:lvl6pPr>
            <a:lvl7pPr rtl="0">
              <a:spcBef>
                <a:spcPts val="0"/>
              </a:spcBef>
              <a:buNone/>
              <a:defRPr/>
            </a:lvl7pPr>
            <a:lvl8pPr rtl="0">
              <a:spcBef>
                <a:spcPts val="0"/>
              </a:spcBef>
              <a:buNone/>
              <a:defRPr/>
            </a:lvl8pPr>
            <a:lvl9pPr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cxnSp>
        <p:nvCxnSpPr>
          <p:cNvPr id="14" name="Shape 14"/>
          <p:cNvCxnSpPr/>
          <p:nvPr/>
        </p:nvCxnSpPr>
        <p:spPr>
          <a:xfrm>
            <a:off x="1205100" y="-7925"/>
            <a:ext cx="0" cy="68661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5" name="Shape 15"/>
          <p:cNvSpPr/>
          <p:nvPr/>
        </p:nvSpPr>
        <p:spPr>
          <a:xfrm>
            <a:off x="658133" y="3018850"/>
            <a:ext cx="1093600" cy="8202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hape 22"/>
          <p:cNvCxnSpPr/>
          <p:nvPr/>
        </p:nvCxnSpPr>
        <p:spPr>
          <a:xfrm>
            <a:off x="1205100" y="-7925"/>
            <a:ext cx="0" cy="68661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3" name="Shape 23"/>
          <p:cNvSpPr/>
          <p:nvPr/>
        </p:nvSpPr>
        <p:spPr>
          <a:xfrm>
            <a:off x="1078300" y="800750"/>
            <a:ext cx="253600" cy="1902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00"/>
          </a:p>
        </p:txBody>
      </p:sp>
      <p:sp>
        <p:nvSpPr>
          <p:cNvPr id="24" name="Shape 24"/>
          <p:cNvSpPr/>
          <p:nvPr/>
        </p:nvSpPr>
        <p:spPr>
          <a:xfrm>
            <a:off x="1025400" y="1861900"/>
            <a:ext cx="359200" cy="2694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00"/>
          </a:p>
        </p:txBody>
      </p:sp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1553967" y="665975"/>
            <a:ext cx="9144000" cy="4599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buClr>
                <a:srgbClr val="39C0BA"/>
              </a:buClr>
              <a:buSzPct val="1000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rtl="0">
              <a:spcBef>
                <a:spcPts val="0"/>
              </a:spcBef>
              <a:buClr>
                <a:srgbClr val="39C0BA"/>
              </a:buClr>
              <a:buSzPct val="1000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rtl="0">
              <a:spcBef>
                <a:spcPts val="0"/>
              </a:spcBef>
              <a:buClr>
                <a:srgbClr val="39C0BA"/>
              </a:buClr>
              <a:buSzPct val="1000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rtl="0">
              <a:spcBef>
                <a:spcPts val="0"/>
              </a:spcBef>
              <a:buClr>
                <a:srgbClr val="39C0BA"/>
              </a:buClr>
              <a:buSzPct val="1000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rtl="0">
              <a:spcBef>
                <a:spcPts val="0"/>
              </a:spcBef>
              <a:buClr>
                <a:srgbClr val="39C0BA"/>
              </a:buClr>
              <a:buSzPct val="1000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rtl="0">
              <a:spcBef>
                <a:spcPts val="0"/>
              </a:spcBef>
              <a:buClr>
                <a:srgbClr val="39C0BA"/>
              </a:buClr>
              <a:buSzPct val="1000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rtl="0">
              <a:spcBef>
                <a:spcPts val="0"/>
              </a:spcBef>
              <a:buClr>
                <a:srgbClr val="39C0BA"/>
              </a:buClr>
              <a:buSzPct val="1000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rtl="0">
              <a:spcBef>
                <a:spcPts val="0"/>
              </a:spcBef>
              <a:buClr>
                <a:srgbClr val="39C0BA"/>
              </a:buClr>
              <a:buSzPct val="1000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rtl="0">
              <a:spcBef>
                <a:spcPts val="0"/>
              </a:spcBef>
              <a:buClr>
                <a:srgbClr val="39C0BA"/>
              </a:buClr>
              <a:buSzPct val="1000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1553996" y="1600200"/>
            <a:ext cx="91440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600"/>
              </a:spcBef>
              <a:buClr>
                <a:srgbClr val="F3F3F3"/>
              </a:buClr>
              <a:buSzPct val="100000"/>
              <a:buFont typeface="Quicksand"/>
              <a:buChar char="◦"/>
              <a:defRPr sz="30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rtl="0">
              <a:spcBef>
                <a:spcPts val="480"/>
              </a:spcBef>
              <a:buClr>
                <a:srgbClr val="F3F3F3"/>
              </a:buClr>
              <a:buSzPct val="100000"/>
              <a:buFont typeface="Quicksand"/>
              <a:buChar char="▫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rtl="0">
              <a:spcBef>
                <a:spcPts val="480"/>
              </a:spcBef>
              <a:buClr>
                <a:srgbClr val="F3F3F3"/>
              </a:buClr>
              <a:buSzPct val="100000"/>
              <a:buFont typeface="Quicksand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rtl="0">
              <a:spcBef>
                <a:spcPts val="360"/>
              </a:spcBef>
              <a:buClr>
                <a:srgbClr val="F3F3F3"/>
              </a:buClr>
              <a:buSzPct val="100000"/>
              <a:buFont typeface="Quicksand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rtl="0">
              <a:spcBef>
                <a:spcPts val="360"/>
              </a:spcBef>
              <a:buClr>
                <a:srgbClr val="F3F3F3"/>
              </a:buClr>
              <a:buSzPct val="100000"/>
              <a:buFont typeface="Quicksand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rtl="0">
              <a:spcBef>
                <a:spcPts val="360"/>
              </a:spcBef>
              <a:buClr>
                <a:srgbClr val="F3F3F3"/>
              </a:buClr>
              <a:buSzPct val="100000"/>
              <a:buFont typeface="Quicksand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rtl="0">
              <a:spcBef>
                <a:spcPts val="360"/>
              </a:spcBef>
              <a:buClr>
                <a:srgbClr val="F3F3F3"/>
              </a:buClr>
              <a:buSzPct val="100000"/>
              <a:buFont typeface="Quicksand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rtl="0">
              <a:spcBef>
                <a:spcPts val="360"/>
              </a:spcBef>
              <a:buClr>
                <a:srgbClr val="F3F3F3"/>
              </a:buClr>
              <a:buSzPct val="100000"/>
              <a:buFont typeface="Quicksand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rtl="0">
              <a:spcBef>
                <a:spcPts val="360"/>
              </a:spcBef>
              <a:buClr>
                <a:srgbClr val="F3F3F3"/>
              </a:buClr>
              <a:buSzPct val="100000"/>
              <a:buFont typeface="Quicksand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1553967" y="665975"/>
            <a:ext cx="9144000" cy="4599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44" name="Shape 44"/>
          <p:cNvCxnSpPr/>
          <p:nvPr/>
        </p:nvCxnSpPr>
        <p:spPr>
          <a:xfrm>
            <a:off x="1205100" y="-7925"/>
            <a:ext cx="0" cy="68661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5" name="Shape 45"/>
          <p:cNvSpPr/>
          <p:nvPr/>
        </p:nvSpPr>
        <p:spPr>
          <a:xfrm>
            <a:off x="1078300" y="800750"/>
            <a:ext cx="253600" cy="1902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Shape 51"/>
          <p:cNvCxnSpPr/>
          <p:nvPr/>
        </p:nvCxnSpPr>
        <p:spPr>
          <a:xfrm>
            <a:off x="1205100" y="-7925"/>
            <a:ext cx="0" cy="68661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2" name="Shape 52"/>
          <p:cNvSpPr/>
          <p:nvPr/>
        </p:nvSpPr>
        <p:spPr>
          <a:xfrm>
            <a:off x="1078200" y="3333900"/>
            <a:ext cx="253600" cy="1902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key color">
    <p:bg>
      <p:bgPr>
        <a:solidFill>
          <a:srgbClr val="39C0BA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Shape 54"/>
          <p:cNvCxnSpPr/>
          <p:nvPr/>
        </p:nvCxnSpPr>
        <p:spPr>
          <a:xfrm>
            <a:off x="1205100" y="-7925"/>
            <a:ext cx="0" cy="6866100"/>
          </a:xfrm>
          <a:prstGeom prst="straightConnector1">
            <a:avLst/>
          </a:prstGeom>
          <a:noFill/>
          <a:ln w="9525" cap="flat" cmpd="sng">
            <a:solidFill>
              <a:srgbClr val="2E3037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5" name="Shape 55"/>
          <p:cNvSpPr/>
          <p:nvPr/>
        </p:nvSpPr>
        <p:spPr>
          <a:xfrm>
            <a:off x="1078200" y="3333900"/>
            <a:ext cx="253600" cy="190200"/>
          </a:xfrm>
          <a:prstGeom prst="ellipse">
            <a:avLst/>
          </a:prstGeom>
          <a:solidFill>
            <a:srgbClr val="39C0BA"/>
          </a:solidFill>
          <a:ln w="9525" cap="flat" cmpd="sng">
            <a:solidFill>
              <a:srgbClr val="2E303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0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037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1553967" y="665975"/>
            <a:ext cx="9144000" cy="45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rgbClr val="39C0BA"/>
              </a:buClr>
              <a:buSzPct val="1000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>
              <a:spcBef>
                <a:spcPts val="0"/>
              </a:spcBef>
              <a:buClr>
                <a:srgbClr val="39C0BA"/>
              </a:buClr>
              <a:buSzPct val="1000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>
              <a:spcBef>
                <a:spcPts val="0"/>
              </a:spcBef>
              <a:buClr>
                <a:srgbClr val="39C0BA"/>
              </a:buClr>
              <a:buSzPct val="1000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>
              <a:spcBef>
                <a:spcPts val="0"/>
              </a:spcBef>
              <a:buClr>
                <a:srgbClr val="39C0BA"/>
              </a:buClr>
              <a:buSzPct val="1000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>
              <a:spcBef>
                <a:spcPts val="0"/>
              </a:spcBef>
              <a:buClr>
                <a:srgbClr val="39C0BA"/>
              </a:buClr>
              <a:buSzPct val="1000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>
              <a:spcBef>
                <a:spcPts val="0"/>
              </a:spcBef>
              <a:buClr>
                <a:srgbClr val="39C0BA"/>
              </a:buClr>
              <a:buSzPct val="1000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>
              <a:spcBef>
                <a:spcPts val="0"/>
              </a:spcBef>
              <a:buClr>
                <a:srgbClr val="39C0BA"/>
              </a:buClr>
              <a:buSzPct val="1000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>
              <a:spcBef>
                <a:spcPts val="0"/>
              </a:spcBef>
              <a:buClr>
                <a:srgbClr val="39C0BA"/>
              </a:buClr>
              <a:buSzPct val="1000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>
              <a:spcBef>
                <a:spcPts val="0"/>
              </a:spcBef>
              <a:buClr>
                <a:srgbClr val="39C0BA"/>
              </a:buClr>
              <a:buSzPct val="1000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1553996" y="1600200"/>
            <a:ext cx="91440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rgbClr val="F3F3F3"/>
              </a:buClr>
              <a:buSzPct val="100000"/>
              <a:buFont typeface="Quicksand"/>
              <a:buChar char="◦"/>
              <a:defRPr sz="30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>
              <a:spcBef>
                <a:spcPts val="480"/>
              </a:spcBef>
              <a:buClr>
                <a:srgbClr val="F3F3F3"/>
              </a:buClr>
              <a:buSzPct val="100000"/>
              <a:buFont typeface="Quicksand"/>
              <a:buChar char="▫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>
              <a:spcBef>
                <a:spcPts val="480"/>
              </a:spcBef>
              <a:buClr>
                <a:srgbClr val="F3F3F3"/>
              </a:buClr>
              <a:buSzPct val="100000"/>
              <a:buFont typeface="Quicksand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>
              <a:spcBef>
                <a:spcPts val="360"/>
              </a:spcBef>
              <a:buClr>
                <a:srgbClr val="F3F3F3"/>
              </a:buClr>
              <a:buSzPct val="100000"/>
              <a:buFont typeface="Quicksand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>
              <a:spcBef>
                <a:spcPts val="360"/>
              </a:spcBef>
              <a:buClr>
                <a:srgbClr val="F3F3F3"/>
              </a:buClr>
              <a:buSzPct val="100000"/>
              <a:buFont typeface="Quicksand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>
              <a:spcBef>
                <a:spcPts val="360"/>
              </a:spcBef>
              <a:buClr>
                <a:srgbClr val="F3F3F3"/>
              </a:buClr>
              <a:buSzPct val="100000"/>
              <a:buFont typeface="Quicksand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>
              <a:spcBef>
                <a:spcPts val="360"/>
              </a:spcBef>
              <a:buClr>
                <a:srgbClr val="F3F3F3"/>
              </a:buClr>
              <a:buSzPct val="100000"/>
              <a:buFont typeface="Quicksand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>
              <a:spcBef>
                <a:spcPts val="360"/>
              </a:spcBef>
              <a:buClr>
                <a:srgbClr val="F3F3F3"/>
              </a:buClr>
              <a:buSzPct val="100000"/>
              <a:buFont typeface="Quicksand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>
              <a:spcBef>
                <a:spcPts val="360"/>
              </a:spcBef>
              <a:buClr>
                <a:srgbClr val="F3F3F3"/>
              </a:buClr>
              <a:buSzPct val="100000"/>
              <a:buFont typeface="Quicksand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6" r:id="rId5"/>
    <p:sldLayoutId id="2147483657" r:id="rId6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vikingco.de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hyperlink" Target="http://unsplash.com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unsplash.co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unsplash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unsplash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ctrTitle"/>
          </p:nvPr>
        </p:nvSpPr>
        <p:spPr>
          <a:xfrm>
            <a:off x="2843178" y="2876425"/>
            <a:ext cx="6680399" cy="154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 smtClean="0"/>
              <a:t>Car Explorer C#</a:t>
            </a:r>
            <a:endParaRPr lang="en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1444149" y="665974"/>
            <a:ext cx="6858000" cy="459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" dirty="0" smtClean="0"/>
              <a:t>Sorting</a:t>
            </a:r>
            <a:endParaRPr lang="en" dirty="0"/>
          </a:p>
        </p:txBody>
      </p:sp>
      <p:sp>
        <p:nvSpPr>
          <p:cNvPr id="147" name="Shape 147"/>
          <p:cNvSpPr/>
          <p:nvPr/>
        </p:nvSpPr>
        <p:spPr>
          <a:xfrm>
            <a:off x="4362994" y="1170739"/>
            <a:ext cx="3457303" cy="3157421"/>
          </a:xfrm>
          <a:prstGeom prst="ellipse">
            <a:avLst/>
          </a:prstGeom>
          <a:noFill/>
          <a:ln w="9525" cap="flat" cmpd="sng">
            <a:solidFill>
              <a:srgbClr val="6D9EEB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dirty="0" smtClean="0">
                <a:solidFill>
                  <a:srgbClr val="6D9EEB"/>
                </a:solidFill>
                <a:latin typeface="Quicksand"/>
                <a:ea typeface="Quicksand"/>
                <a:cs typeface="Quicksand"/>
                <a:sym typeface="Quicksand"/>
              </a:rPr>
              <a:t>S</a:t>
            </a:r>
            <a:r>
              <a:rPr lang="en-GB" dirty="0" smtClean="0">
                <a:solidFill>
                  <a:srgbClr val="6D9EEB"/>
                </a:solidFill>
                <a:latin typeface="Quicksand"/>
                <a:ea typeface="Quicksand"/>
                <a:cs typeface="Quicksand"/>
                <a:sym typeface="Quicksand"/>
              </a:rPr>
              <a:t>o</a:t>
            </a:r>
            <a:r>
              <a:rPr lang="en" dirty="0" smtClean="0">
                <a:solidFill>
                  <a:srgbClr val="6D9EEB"/>
                </a:solidFill>
                <a:latin typeface="Quicksand"/>
                <a:ea typeface="Quicksand"/>
                <a:cs typeface="Quicksand"/>
                <a:sym typeface="Quicksand"/>
              </a:rPr>
              <a:t>rting Option</a:t>
            </a:r>
          </a:p>
          <a:p>
            <a:pPr algn="ctr"/>
            <a:r>
              <a:rPr lang="en" dirty="0" smtClean="0">
                <a:solidFill>
                  <a:srgbClr val="6D9EEB"/>
                </a:solidFill>
                <a:latin typeface="Quicksand"/>
                <a:ea typeface="Quicksand"/>
                <a:cs typeface="Quicksand"/>
                <a:sym typeface="Quicksand"/>
              </a:rPr>
              <a:t>Year</a:t>
            </a:r>
          </a:p>
          <a:p>
            <a:pPr algn="ctr"/>
            <a:r>
              <a:rPr lang="en" dirty="0" smtClean="0">
                <a:solidFill>
                  <a:srgbClr val="6D9EEB"/>
                </a:solidFill>
                <a:latin typeface="Quicksand"/>
                <a:ea typeface="Quicksand"/>
                <a:cs typeface="Quicksand"/>
                <a:sym typeface="Quicksand"/>
              </a:rPr>
              <a:t>Price</a:t>
            </a:r>
          </a:p>
          <a:p>
            <a:pPr algn="ctr"/>
            <a:r>
              <a:rPr lang="en" dirty="0" smtClean="0">
                <a:solidFill>
                  <a:srgbClr val="6D9EEB"/>
                </a:solidFill>
                <a:latin typeface="Quicksand"/>
                <a:ea typeface="Quicksand"/>
                <a:cs typeface="Quicksand"/>
                <a:sym typeface="Quicksand"/>
              </a:rPr>
              <a:t>Brand</a:t>
            </a:r>
          </a:p>
          <a:p>
            <a:pPr algn="ctr"/>
            <a:endParaRPr lang="en" dirty="0" smtClean="0">
              <a:solidFill>
                <a:srgbClr val="6D9EEB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algn="ctr"/>
            <a:r>
              <a:rPr lang="en" dirty="0" smtClean="0">
                <a:solidFill>
                  <a:srgbClr val="6D9EEB"/>
                </a:solidFill>
                <a:latin typeface="Quicksand"/>
                <a:ea typeface="Quicksand"/>
                <a:cs typeface="Quicksand"/>
                <a:sym typeface="Quicksand"/>
              </a:rPr>
              <a:t>Filtering</a:t>
            </a:r>
          </a:p>
          <a:p>
            <a:pPr algn="ctr"/>
            <a:r>
              <a:rPr lang="en" dirty="0" smtClean="0">
                <a:solidFill>
                  <a:srgbClr val="6D9EEB"/>
                </a:solidFill>
                <a:latin typeface="Quicksand"/>
                <a:ea typeface="Quicksand"/>
                <a:cs typeface="Quicksand"/>
                <a:sym typeface="Quicksand"/>
              </a:rPr>
              <a:t>Brand</a:t>
            </a:r>
          </a:p>
          <a:p>
            <a:pPr algn="ctr"/>
            <a:r>
              <a:rPr lang="en" dirty="0" smtClean="0">
                <a:solidFill>
                  <a:srgbClr val="6D9EEB"/>
                </a:solidFill>
                <a:latin typeface="Quicksand"/>
                <a:ea typeface="Quicksand"/>
                <a:cs typeface="Quicksand"/>
                <a:sym typeface="Quicksand"/>
              </a:rPr>
              <a:t>Price</a:t>
            </a:r>
          </a:p>
          <a:p>
            <a:pPr algn="ctr"/>
            <a:r>
              <a:rPr lang="en" dirty="0" smtClean="0">
                <a:solidFill>
                  <a:srgbClr val="6D9EEB"/>
                </a:solidFill>
                <a:latin typeface="Quicksand"/>
                <a:ea typeface="Quicksand"/>
                <a:cs typeface="Quicksand"/>
                <a:sym typeface="Quicksand"/>
              </a:rPr>
              <a:t>Year</a:t>
            </a:r>
          </a:p>
          <a:p>
            <a:pPr algn="ctr"/>
            <a:endParaRPr lang="en" dirty="0">
              <a:solidFill>
                <a:srgbClr val="6D9EEB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" name="Shape 145"/>
          <p:cNvSpPr/>
          <p:nvPr/>
        </p:nvSpPr>
        <p:spPr>
          <a:xfrm>
            <a:off x="8401849" y="143461"/>
            <a:ext cx="2506199" cy="2506199"/>
          </a:xfrm>
          <a:prstGeom prst="ellipse">
            <a:avLst/>
          </a:prstGeom>
          <a:noFill/>
          <a:ln w="9525" cap="flat" cmpd="sng">
            <a:solidFill>
              <a:srgbClr val="F35B69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dirty="0" smtClean="0">
                <a:solidFill>
                  <a:srgbClr val="F35B69"/>
                </a:solidFill>
                <a:latin typeface="Quicksand"/>
                <a:ea typeface="Quicksand"/>
                <a:cs typeface="Quicksand"/>
                <a:sym typeface="Quicksand"/>
              </a:rPr>
              <a:t>SortedCarList</a:t>
            </a:r>
            <a:endParaRPr lang="en" dirty="0">
              <a:solidFill>
                <a:srgbClr val="F35B69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12" name="Curved Connector 11"/>
          <p:cNvCxnSpPr>
            <a:stCxn id="147" idx="6"/>
            <a:endCxn id="6" idx="2"/>
          </p:cNvCxnSpPr>
          <p:nvPr/>
        </p:nvCxnSpPr>
        <p:spPr>
          <a:xfrm flipV="1">
            <a:off x="7820297" y="1396561"/>
            <a:ext cx="581552" cy="135288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Shape 145"/>
          <p:cNvSpPr/>
          <p:nvPr/>
        </p:nvSpPr>
        <p:spPr>
          <a:xfrm>
            <a:off x="1517723" y="4195980"/>
            <a:ext cx="2506199" cy="2506199"/>
          </a:xfrm>
          <a:prstGeom prst="ellipse">
            <a:avLst/>
          </a:prstGeom>
          <a:noFill/>
          <a:ln w="9525" cap="flat" cmpd="sng">
            <a:solidFill>
              <a:srgbClr val="F35B69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dirty="0" smtClean="0">
                <a:solidFill>
                  <a:srgbClr val="F35B69"/>
                </a:solidFill>
                <a:latin typeface="Quicksand"/>
                <a:ea typeface="Quicksand"/>
                <a:cs typeface="Quicksand"/>
                <a:sym typeface="Quicksand"/>
              </a:rPr>
              <a:t>CarList</a:t>
            </a:r>
            <a:endParaRPr lang="en" dirty="0">
              <a:solidFill>
                <a:srgbClr val="F35B69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55" name="Curved Connector 54"/>
          <p:cNvCxnSpPr>
            <a:stCxn id="35" idx="7"/>
            <a:endCxn id="147" idx="3"/>
          </p:cNvCxnSpPr>
          <p:nvPr/>
        </p:nvCxnSpPr>
        <p:spPr>
          <a:xfrm rot="5400000" flipH="1" flipV="1">
            <a:off x="3914482" y="3608182"/>
            <a:ext cx="697238" cy="1212406"/>
          </a:xfrm>
          <a:prstGeom prst="curvedConnector5">
            <a:avLst>
              <a:gd name="adj1" fmla="val 32787"/>
              <a:gd name="adj2" fmla="val 44256"/>
              <a:gd name="adj3" fmla="val 6721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837100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>
            <a:spLocks noGrp="1"/>
          </p:cNvSpPr>
          <p:nvPr>
            <p:ph type="title"/>
          </p:nvPr>
        </p:nvSpPr>
        <p:spPr>
          <a:xfrm>
            <a:off x="1365772" y="665975"/>
            <a:ext cx="6858000" cy="459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" dirty="0" smtClean="0"/>
              <a:t>Responsive Modern Layout</a:t>
            </a:r>
            <a:endParaRPr lang="en" dirty="0"/>
          </a:p>
        </p:txBody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1480352" y="1701022"/>
            <a:ext cx="327808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" sz="2400" dirty="0"/>
              <a:t>Size of the window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endParaRPr lang="en" sz="2400" dirty="0" smtClean="0"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" sz="2400" dirty="0" smtClean="0"/>
              <a:t>WPF Application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endParaRPr lang="en" sz="2400" dirty="0"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" sz="2400" dirty="0" smtClean="0"/>
              <a:t>XAML Components</a:t>
            </a:r>
            <a:endParaRPr lang="en" sz="2400" dirty="0"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endParaRPr lang="en" sz="2400" dirty="0" smtClean="0"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" sz="2400" dirty="0" smtClean="0"/>
              <a:t>Colour </a:t>
            </a:r>
            <a:r>
              <a:rPr lang="en" sz="2400" dirty="0"/>
              <a:t>Scheme of the </a:t>
            </a:r>
            <a:r>
              <a:rPr lang="en" sz="2400" dirty="0" smtClean="0"/>
              <a:t>window with </a:t>
            </a:r>
            <a:r>
              <a:rPr lang="en-GB" sz="2400" dirty="0" smtClean="0"/>
              <a:t>MahApps by </a:t>
            </a:r>
            <a:r>
              <a:rPr lang="en-GB" sz="2400" dirty="0" smtClean="0">
                <a:hlinkClick r:id="rId3"/>
              </a:rPr>
              <a:t>Paul </a:t>
            </a:r>
            <a:r>
              <a:rPr lang="en-GB" sz="2400" dirty="0">
                <a:hlinkClick r:id="rId3"/>
              </a:rPr>
              <a:t>Jenkins</a:t>
            </a:r>
            <a:r>
              <a:rPr lang="en-GB" sz="2400" dirty="0"/>
              <a:t> </a:t>
            </a:r>
            <a:r>
              <a:rPr lang="en-GB" sz="2400" dirty="0" smtClean="0"/>
              <a:t>for Metro-style in WPF </a:t>
            </a:r>
            <a:r>
              <a:rPr lang="en-GB" sz="2400" dirty="0"/>
              <a:t>application.</a:t>
            </a:r>
            <a:endParaRPr lang="en" sz="2400" u="sng" dirty="0">
              <a:hlinkClick r:id="rId4"/>
            </a:endParaRP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endParaRPr lang="en" sz="2400" u="sng" dirty="0">
              <a:hlinkClick r:id="rId4"/>
            </a:endParaRPr>
          </a:p>
        </p:txBody>
      </p:sp>
      <p:sp>
        <p:nvSpPr>
          <p:cNvPr id="5" name="Shape 282"/>
          <p:cNvSpPr/>
          <p:nvPr/>
        </p:nvSpPr>
        <p:spPr>
          <a:xfrm>
            <a:off x="4758432" y="1535838"/>
            <a:ext cx="6926998" cy="4785064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0272" y="1811988"/>
            <a:ext cx="6338657" cy="356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6730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1444149" y="665974"/>
            <a:ext cx="6858000" cy="459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" dirty="0" smtClean="0"/>
              <a:t>Displaying</a:t>
            </a:r>
            <a:endParaRPr lang="en" dirty="0"/>
          </a:p>
        </p:txBody>
      </p:sp>
      <p:sp>
        <p:nvSpPr>
          <p:cNvPr id="147" name="Shape 147"/>
          <p:cNvSpPr/>
          <p:nvPr/>
        </p:nvSpPr>
        <p:spPr>
          <a:xfrm>
            <a:off x="4197530" y="812136"/>
            <a:ext cx="3457303" cy="3157421"/>
          </a:xfrm>
          <a:prstGeom prst="ellipse">
            <a:avLst/>
          </a:prstGeom>
          <a:noFill/>
          <a:ln w="9525" cap="flat" cmpd="sng">
            <a:solidFill>
              <a:srgbClr val="6D9EEB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-GB" dirty="0" smtClean="0">
                <a:solidFill>
                  <a:srgbClr val="6D9EEB"/>
                </a:solidFill>
                <a:latin typeface="Quicksand"/>
                <a:ea typeface="Quicksand"/>
                <a:cs typeface="Quicksand"/>
                <a:sym typeface="Quicksand"/>
              </a:rPr>
              <a:t>Databinding</a:t>
            </a:r>
          </a:p>
          <a:p>
            <a:pPr algn="ctr"/>
            <a:r>
              <a:rPr lang="en-GB" dirty="0" smtClean="0">
                <a:solidFill>
                  <a:srgbClr val="6D9EEB"/>
                </a:solidFill>
                <a:latin typeface="Quicksand"/>
                <a:ea typeface="Quicksand"/>
                <a:cs typeface="Quicksand"/>
                <a:sym typeface="Quicksand"/>
              </a:rPr>
              <a:t>Next/previous</a:t>
            </a:r>
          </a:p>
          <a:p>
            <a:pPr algn="ctr"/>
            <a:r>
              <a:rPr lang="en-GB" dirty="0" smtClean="0">
                <a:solidFill>
                  <a:srgbClr val="6D9EEB"/>
                </a:solidFill>
                <a:latin typeface="Quicksand"/>
                <a:ea typeface="Quicksand"/>
                <a:cs typeface="Quicksand"/>
                <a:sym typeface="Quicksand"/>
              </a:rPr>
              <a:t>File menu operations</a:t>
            </a:r>
          </a:p>
          <a:p>
            <a:pPr algn="ctr"/>
            <a:r>
              <a:rPr lang="en-GB" dirty="0" smtClean="0">
                <a:solidFill>
                  <a:srgbClr val="6D9EEB"/>
                </a:solidFill>
                <a:latin typeface="Quicksand"/>
                <a:ea typeface="Quicksand"/>
                <a:cs typeface="Quicksand"/>
                <a:sym typeface="Quicksand"/>
              </a:rPr>
              <a:t>Edit menu operations</a:t>
            </a:r>
          </a:p>
          <a:p>
            <a:pPr algn="ctr"/>
            <a:r>
              <a:rPr lang="en-GB" dirty="0" smtClean="0">
                <a:solidFill>
                  <a:srgbClr val="6D9EEB"/>
                </a:solidFill>
                <a:latin typeface="Quicksand"/>
                <a:ea typeface="Quicksand"/>
                <a:cs typeface="Quicksand"/>
                <a:sym typeface="Quicksand"/>
              </a:rPr>
              <a:t>View Menu Operations</a:t>
            </a:r>
          </a:p>
        </p:txBody>
      </p:sp>
      <p:sp>
        <p:nvSpPr>
          <p:cNvPr id="6" name="Shape 145"/>
          <p:cNvSpPr/>
          <p:nvPr/>
        </p:nvSpPr>
        <p:spPr>
          <a:xfrm>
            <a:off x="9155114" y="895924"/>
            <a:ext cx="2506199" cy="2506199"/>
          </a:xfrm>
          <a:prstGeom prst="ellipse">
            <a:avLst/>
          </a:prstGeom>
          <a:noFill/>
          <a:ln w="9525" cap="flat" cmpd="sng">
            <a:solidFill>
              <a:srgbClr val="F35B69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dirty="0" smtClean="0">
                <a:solidFill>
                  <a:srgbClr val="F35B69"/>
                </a:solidFill>
                <a:latin typeface="Quicksand"/>
                <a:ea typeface="Quicksand"/>
                <a:cs typeface="Quicksand"/>
                <a:sym typeface="Quicksand"/>
              </a:rPr>
              <a:t>View</a:t>
            </a:r>
          </a:p>
          <a:p>
            <a:pPr algn="ctr"/>
            <a:r>
              <a:rPr lang="en" dirty="0" smtClean="0">
                <a:solidFill>
                  <a:srgbClr val="F35B69"/>
                </a:solidFill>
                <a:latin typeface="Quicksand"/>
                <a:ea typeface="Quicksand"/>
                <a:cs typeface="Quicksand"/>
                <a:sym typeface="Quicksand"/>
              </a:rPr>
              <a:t>User View</a:t>
            </a:r>
            <a:endParaRPr lang="en" dirty="0">
              <a:solidFill>
                <a:srgbClr val="F35B69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12" name="Curved Connector 11"/>
          <p:cNvCxnSpPr>
            <a:stCxn id="6" idx="1"/>
            <a:endCxn id="147" idx="7"/>
          </p:cNvCxnSpPr>
          <p:nvPr/>
        </p:nvCxnSpPr>
        <p:spPr>
          <a:xfrm rot="16200000" flipH="1" flipV="1">
            <a:off x="8329540" y="81931"/>
            <a:ext cx="11582" cy="2373615"/>
          </a:xfrm>
          <a:prstGeom prst="curvedConnector3">
            <a:avLst>
              <a:gd name="adj1" fmla="val -586610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Shape 145"/>
          <p:cNvSpPr/>
          <p:nvPr/>
        </p:nvSpPr>
        <p:spPr>
          <a:xfrm>
            <a:off x="1207268" y="2062366"/>
            <a:ext cx="2506199" cy="2506199"/>
          </a:xfrm>
          <a:prstGeom prst="ellipse">
            <a:avLst/>
          </a:prstGeom>
          <a:noFill/>
          <a:ln w="9525" cap="flat" cmpd="sng">
            <a:solidFill>
              <a:srgbClr val="F35B69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dirty="0" smtClean="0">
                <a:solidFill>
                  <a:srgbClr val="F35B69"/>
                </a:solidFill>
                <a:latin typeface="Quicksand"/>
                <a:ea typeface="Quicksand"/>
                <a:cs typeface="Quicksand"/>
                <a:sym typeface="Quicksand"/>
              </a:rPr>
              <a:t>CarList</a:t>
            </a:r>
          </a:p>
        </p:txBody>
      </p:sp>
      <p:cxnSp>
        <p:nvCxnSpPr>
          <p:cNvPr id="55" name="Curved Connector 54"/>
          <p:cNvCxnSpPr>
            <a:stCxn id="35" idx="5"/>
            <a:endCxn id="147" idx="4"/>
          </p:cNvCxnSpPr>
          <p:nvPr/>
        </p:nvCxnSpPr>
        <p:spPr>
          <a:xfrm rot="5400000" flipH="1" flipV="1">
            <a:off x="4520320" y="2795679"/>
            <a:ext cx="231984" cy="2579739"/>
          </a:xfrm>
          <a:prstGeom prst="curvedConnector3">
            <a:avLst>
              <a:gd name="adj1" fmla="val 1728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endCxn id="35" idx="0"/>
          </p:cNvCxnSpPr>
          <p:nvPr/>
        </p:nvCxnSpPr>
        <p:spPr>
          <a:xfrm rot="10800000" flipV="1">
            <a:off x="2460368" y="1825044"/>
            <a:ext cx="1841666" cy="23732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>
            <a:stCxn id="147" idx="5"/>
            <a:endCxn id="6" idx="4"/>
          </p:cNvCxnSpPr>
          <p:nvPr/>
        </p:nvCxnSpPr>
        <p:spPr>
          <a:xfrm rot="5400000" flipH="1" flipV="1">
            <a:off x="8725848" y="1824797"/>
            <a:ext cx="105040" cy="3259691"/>
          </a:xfrm>
          <a:prstGeom prst="curvedConnector3">
            <a:avLst>
              <a:gd name="adj1" fmla="val -65783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1293078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ctrTitle"/>
          </p:nvPr>
        </p:nvSpPr>
        <p:spPr>
          <a:xfrm>
            <a:off x="3054175" y="3077053"/>
            <a:ext cx="6767100" cy="70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r>
              <a:rPr lang="en" dirty="0" smtClean="0"/>
              <a:t>Demonstration</a:t>
            </a:r>
            <a:endParaRPr lang="en" dirty="0"/>
          </a:p>
        </p:txBody>
      </p:sp>
      <p:sp>
        <p:nvSpPr>
          <p:cNvPr id="83" name="Shape 83"/>
          <p:cNvSpPr txBox="1">
            <a:spLocks noGrp="1"/>
          </p:cNvSpPr>
          <p:nvPr>
            <p:ph type="subTitle" idx="1"/>
          </p:nvPr>
        </p:nvSpPr>
        <p:spPr>
          <a:xfrm>
            <a:off x="3054178" y="3710550"/>
            <a:ext cx="6927899" cy="470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/>
              <a:t>Let’s start </a:t>
            </a:r>
            <a:r>
              <a:rPr lang="en" dirty="0" smtClean="0"/>
              <a:t>the demonstration</a:t>
            </a:r>
            <a:endParaRPr lang="en" dirty="0"/>
          </a:p>
        </p:txBody>
      </p:sp>
      <p:sp>
        <p:nvSpPr>
          <p:cNvPr id="84" name="Shape 84"/>
          <p:cNvSpPr txBox="1"/>
          <p:nvPr/>
        </p:nvSpPr>
        <p:spPr>
          <a:xfrm>
            <a:off x="2026600" y="3039900"/>
            <a:ext cx="802500" cy="786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sz="3000">
                <a:solidFill>
                  <a:srgbClr val="2E3037"/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73915379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ctrTitle" idx="4294967295"/>
          </p:nvPr>
        </p:nvSpPr>
        <p:spPr>
          <a:xfrm>
            <a:off x="2901875" y="2655750"/>
            <a:ext cx="5440936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en" sz="6000" b="1" dirty="0" smtClean="0">
                <a:solidFill>
                  <a:srgbClr val="2E3037"/>
                </a:solidFill>
              </a:rPr>
              <a:t>Car Explorer</a:t>
            </a:r>
            <a:endParaRPr lang="en" sz="6000" b="1" dirty="0">
              <a:solidFill>
                <a:srgbClr val="2E3037"/>
              </a:solidFill>
            </a:endParaRPr>
          </a:p>
        </p:txBody>
      </p:sp>
      <p:sp>
        <p:nvSpPr>
          <p:cNvPr id="184" name="Shape 184"/>
          <p:cNvSpPr txBox="1">
            <a:spLocks noGrp="1"/>
          </p:cNvSpPr>
          <p:nvPr>
            <p:ph type="subTitle" idx="4294967295"/>
          </p:nvPr>
        </p:nvSpPr>
        <p:spPr>
          <a:xfrm>
            <a:off x="2901899" y="3786750"/>
            <a:ext cx="5127403" cy="132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2400" dirty="0" smtClean="0"/>
              <a:t>Fully working, nicely designed, user friendly.</a:t>
            </a:r>
            <a:endParaRPr lang="en" sz="24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ctrTitle"/>
          </p:nvPr>
        </p:nvSpPr>
        <p:spPr>
          <a:xfrm>
            <a:off x="3054175" y="3077053"/>
            <a:ext cx="6767100" cy="70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r>
              <a:rPr lang="en" dirty="0" smtClean="0"/>
              <a:t>Conclusion and Evaluation</a:t>
            </a:r>
            <a:endParaRPr lang="en" dirty="0"/>
          </a:p>
        </p:txBody>
      </p:sp>
      <p:sp>
        <p:nvSpPr>
          <p:cNvPr id="83" name="Shape 83"/>
          <p:cNvSpPr txBox="1">
            <a:spLocks noGrp="1"/>
          </p:cNvSpPr>
          <p:nvPr>
            <p:ph type="subTitle" idx="1"/>
          </p:nvPr>
        </p:nvSpPr>
        <p:spPr>
          <a:xfrm>
            <a:off x="3054178" y="3710550"/>
            <a:ext cx="6927899" cy="470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/>
              <a:t>Let’s start with the </a:t>
            </a:r>
            <a:r>
              <a:rPr lang="en" dirty="0" smtClean="0"/>
              <a:t>last set </a:t>
            </a:r>
            <a:r>
              <a:rPr lang="en" dirty="0"/>
              <a:t>of slides</a:t>
            </a:r>
          </a:p>
        </p:txBody>
      </p:sp>
      <p:sp>
        <p:nvSpPr>
          <p:cNvPr id="84" name="Shape 84"/>
          <p:cNvSpPr txBox="1"/>
          <p:nvPr/>
        </p:nvSpPr>
        <p:spPr>
          <a:xfrm>
            <a:off x="2026600" y="3039900"/>
            <a:ext cx="802500" cy="786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sz="3000">
                <a:solidFill>
                  <a:srgbClr val="2E3037"/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48602958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>
            <a:spLocks noGrp="1"/>
          </p:cNvSpPr>
          <p:nvPr>
            <p:ph type="title"/>
          </p:nvPr>
        </p:nvSpPr>
        <p:spPr>
          <a:xfrm>
            <a:off x="1365772" y="665975"/>
            <a:ext cx="6858000" cy="459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" dirty="0" smtClean="0"/>
              <a:t>Improvements</a:t>
            </a:r>
            <a:endParaRPr lang="en" dirty="0"/>
          </a:p>
        </p:txBody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1480351" y="1701022"/>
            <a:ext cx="10232677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" sz="2400" dirty="0"/>
              <a:t>More responsive, layout – Arranging </a:t>
            </a:r>
            <a:r>
              <a:rPr lang="en" sz="2400" dirty="0" smtClean="0"/>
              <a:t>containers on </a:t>
            </a:r>
            <a:r>
              <a:rPr lang="en" sz="2400" dirty="0"/>
              <a:t>the screen based on </a:t>
            </a:r>
            <a:r>
              <a:rPr lang="en" sz="2400" dirty="0" smtClean="0"/>
              <a:t>resolution.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endParaRPr lang="en" sz="2400" dirty="0" smtClean="0"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" sz="2400" dirty="0" smtClean="0"/>
              <a:t>Allow user to add more than 1 picture for each Car.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" sz="2400" dirty="0" smtClean="0"/>
              <a:t>Slideshow for pictures.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endParaRPr lang="en" sz="2400" dirty="0" smtClean="0"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" sz="2400" dirty="0" smtClean="0"/>
              <a:t>More Colour schemes.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endParaRPr lang="en" sz="2400" dirty="0"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" sz="2400" dirty="0" smtClean="0"/>
              <a:t>Smartphone/Tablet App.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endParaRPr lang="en" sz="2400" dirty="0"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" sz="2400" dirty="0" smtClean="0"/>
              <a:t>Pictures diretly from web URL.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endParaRPr lang="en" sz="2400" dirty="0"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endParaRPr lang="en" sz="2400" dirty="0" smtClean="0"/>
          </a:p>
        </p:txBody>
      </p:sp>
      <p:sp>
        <p:nvSpPr>
          <p:cNvPr id="6" name="Shape 268"/>
          <p:cNvSpPr/>
          <p:nvPr/>
        </p:nvSpPr>
        <p:spPr>
          <a:xfrm>
            <a:off x="9753600" y="2545248"/>
            <a:ext cx="1959428" cy="4123474"/>
          </a:xfrm>
          <a:custGeom>
            <a:avLst/>
            <a:gdLst/>
            <a:ahLst/>
            <a:cxnLst/>
            <a:rect l="0" t="0" r="0" b="0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5532928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>
            <a:spLocks noGrp="1"/>
          </p:cNvSpPr>
          <p:nvPr>
            <p:ph type="title"/>
          </p:nvPr>
        </p:nvSpPr>
        <p:spPr>
          <a:xfrm>
            <a:off x="1365772" y="665975"/>
            <a:ext cx="6858000" cy="459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" dirty="0" smtClean="0"/>
              <a:t>Evaluation</a:t>
            </a:r>
            <a:endParaRPr lang="en" dirty="0"/>
          </a:p>
        </p:txBody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1480352" y="1701022"/>
            <a:ext cx="10432974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" sz="2400" dirty="0" smtClean="0"/>
              <a:t>Overall the application meets our designing goals.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" sz="2400" dirty="0" smtClean="0"/>
              <a:t> 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" sz="2400" dirty="0" smtClean="0"/>
              <a:t>It is fully functional. It has friendly user layout. 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endParaRPr lang="en" sz="2400" dirty="0" smtClean="0"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" sz="2400" dirty="0" smtClean="0"/>
              <a:t>It provides user with feedback to what effect his action have.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endParaRPr lang="en" sz="2400" dirty="0"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" sz="2400" dirty="0" smtClean="0"/>
              <a:t>Due to use of XAML, its cross platform.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" sz="2400" dirty="0" smtClean="0"/>
              <a:t>Only the view </a:t>
            </a:r>
            <a:r>
              <a:rPr lang="en" sz="2400" dirty="0"/>
              <a:t>+ initialization </a:t>
            </a:r>
            <a:r>
              <a:rPr lang="en" sz="2400" dirty="0" smtClean="0"/>
              <a:t>need to be modified.</a:t>
            </a:r>
          </a:p>
        </p:txBody>
      </p:sp>
    </p:spTree>
    <p:extLst>
      <p:ext uri="{BB962C8B-B14F-4D97-AF65-F5344CB8AC3E}">
        <p14:creationId xmlns:p14="http://schemas.microsoft.com/office/powerpoint/2010/main" val="2976500529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ctrTitle" idx="4294967295"/>
          </p:nvPr>
        </p:nvSpPr>
        <p:spPr>
          <a:xfrm>
            <a:off x="2860103" y="1679850"/>
            <a:ext cx="7337699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r>
              <a:rPr lang="en" sz="2200" b="1">
                <a:solidFill>
                  <a:srgbClr val="2E3037"/>
                </a:solidFill>
              </a:rPr>
              <a:t>Thanks!</a:t>
            </a:r>
          </a:p>
        </p:txBody>
      </p:sp>
      <p:sp>
        <p:nvSpPr>
          <p:cNvPr id="288" name="Shape 288"/>
          <p:cNvSpPr txBox="1">
            <a:spLocks noGrp="1"/>
          </p:cNvSpPr>
          <p:nvPr>
            <p:ph type="subTitle" idx="4294967295"/>
          </p:nvPr>
        </p:nvSpPr>
        <p:spPr>
          <a:xfrm>
            <a:off x="2860103" y="3022650"/>
            <a:ext cx="7337699" cy="81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600" b="1" dirty="0"/>
              <a:t>ANY QUESTIONS</a:t>
            </a:r>
            <a:r>
              <a:rPr lang="en" sz="3600" b="1" dirty="0" smtClean="0"/>
              <a:t>?</a:t>
            </a:r>
            <a:endParaRPr lang="en" sz="3600" b="1" dirty="0"/>
          </a:p>
        </p:txBody>
      </p:sp>
      <p:sp>
        <p:nvSpPr>
          <p:cNvPr id="2" name="Rectangle 1"/>
          <p:cNvSpPr/>
          <p:nvPr/>
        </p:nvSpPr>
        <p:spPr>
          <a:xfrm>
            <a:off x="2515891" y="5976029"/>
            <a:ext cx="7681911" cy="6586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228600">
              <a:lnSpc>
                <a:spcPct val="115000"/>
              </a:lnSpc>
            </a:pPr>
            <a:r>
              <a:rPr lang="en" sz="3200" dirty="0">
                <a:solidFill>
                  <a:schemeClr val="bg1"/>
                </a:solidFill>
              </a:rPr>
              <a:t>Presentation template by </a:t>
            </a:r>
            <a:r>
              <a:rPr lang="en" sz="3200" u="sng" dirty="0">
                <a:solidFill>
                  <a:schemeClr val="bg1"/>
                </a:solidFill>
                <a:hlinkClick r:id="rId3"/>
              </a:rPr>
              <a:t>SlidesCarnival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ctrTitle" idx="4294967295"/>
          </p:nvPr>
        </p:nvSpPr>
        <p:spPr>
          <a:xfrm>
            <a:off x="2901899" y="1676613"/>
            <a:ext cx="5440936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en" sz="6000" b="1" dirty="0" smtClean="0">
                <a:solidFill>
                  <a:srgbClr val="2E3037"/>
                </a:solidFill>
              </a:rPr>
              <a:t>Team Members</a:t>
            </a:r>
            <a:endParaRPr lang="en" sz="6000" b="1" dirty="0">
              <a:solidFill>
                <a:srgbClr val="2E3037"/>
              </a:solidFill>
            </a:endParaRPr>
          </a:p>
        </p:txBody>
      </p:sp>
      <p:sp>
        <p:nvSpPr>
          <p:cNvPr id="184" name="Shape 184"/>
          <p:cNvSpPr txBox="1">
            <a:spLocks noGrp="1"/>
          </p:cNvSpPr>
          <p:nvPr>
            <p:ph type="subTitle" idx="4294967295"/>
          </p:nvPr>
        </p:nvSpPr>
        <p:spPr>
          <a:xfrm>
            <a:off x="2901899" y="3786750"/>
            <a:ext cx="5127403" cy="132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2400" dirty="0" smtClean="0"/>
              <a:t>Przemyslaw K. Cichy	-40%</a:t>
            </a:r>
          </a:p>
          <a:p>
            <a:pPr>
              <a:spcBef>
                <a:spcPts val="0"/>
              </a:spcBef>
              <a:buNone/>
            </a:pPr>
            <a:r>
              <a:rPr lang="en" sz="2400" dirty="0" smtClean="0"/>
              <a:t>Ali Sha’ath			-30%</a:t>
            </a:r>
          </a:p>
          <a:p>
            <a:pPr>
              <a:spcBef>
                <a:spcPts val="0"/>
              </a:spcBef>
              <a:buNone/>
            </a:pPr>
            <a:r>
              <a:rPr lang="en" sz="2400" dirty="0" smtClean="0"/>
              <a:t>Stuart Leighton		-30%</a:t>
            </a:r>
            <a:endParaRPr lang="en" sz="2400" dirty="0"/>
          </a:p>
        </p:txBody>
      </p:sp>
    </p:spTree>
    <p:extLst>
      <p:ext uri="{BB962C8B-B14F-4D97-AF65-F5344CB8AC3E}">
        <p14:creationId xmlns:p14="http://schemas.microsoft.com/office/powerpoint/2010/main" val="281077326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Shape 136"/>
          <p:cNvGrpSpPr/>
          <p:nvPr/>
        </p:nvGrpSpPr>
        <p:grpSpPr>
          <a:xfrm>
            <a:off x="1053738" y="0"/>
            <a:ext cx="276397" cy="6857700"/>
            <a:chOff x="808650" y="-7800"/>
            <a:chExt cx="190200" cy="6857700"/>
          </a:xfrm>
        </p:grpSpPr>
        <p:sp>
          <p:nvSpPr>
            <p:cNvPr id="137" name="Shape 137"/>
            <p:cNvSpPr/>
            <p:nvPr/>
          </p:nvSpPr>
          <p:spPr>
            <a:xfrm>
              <a:off x="808650" y="3333900"/>
              <a:ext cx="190200" cy="190200"/>
            </a:xfrm>
            <a:prstGeom prst="ellipse">
              <a:avLst/>
            </a:prstGeom>
            <a:solidFill>
              <a:srgbClr val="39C0BA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cxnSp>
          <p:nvCxnSpPr>
            <p:cNvPr id="138" name="Shape 138"/>
            <p:cNvCxnSpPr>
              <a:endCxn id="137" idx="0"/>
            </p:cNvCxnSpPr>
            <p:nvPr/>
          </p:nvCxnSpPr>
          <p:spPr>
            <a:xfrm>
              <a:off x="903750" y="-7800"/>
              <a:ext cx="0" cy="33417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139" name="Shape 139"/>
            <p:cNvCxnSpPr>
              <a:stCxn id="137" idx="4"/>
            </p:cNvCxnSpPr>
            <p:nvPr/>
          </p:nvCxnSpPr>
          <p:spPr>
            <a:xfrm>
              <a:off x="903750" y="3524100"/>
              <a:ext cx="0" cy="33258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lg" len="lg"/>
              <a:tailEnd type="none" w="lg" len="lg"/>
            </a:ln>
          </p:spPr>
        </p:cxnSp>
      </p:grpSp>
      <p:sp>
        <p:nvSpPr>
          <p:cNvPr id="9" name="Shape 135"/>
          <p:cNvSpPr txBox="1">
            <a:spLocks/>
          </p:cNvSpPr>
          <p:nvPr/>
        </p:nvSpPr>
        <p:spPr>
          <a:xfrm>
            <a:off x="393962" y="4536425"/>
            <a:ext cx="2209901" cy="16205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◦"/>
              <a:defRPr sz="3000" b="0" i="0" u="none" strike="noStrike" cap="none" baseline="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▫"/>
              <a:defRPr sz="2400" b="0" i="0" u="none" strike="noStrike" cap="none" baseline="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None/>
              <a:defRPr sz="2400" b="0" i="0" u="none" strike="noStrike" cap="none" baseline="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None/>
              <a:defRPr sz="1800" b="0" i="0" u="none" strike="noStrike" cap="none" baseline="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None/>
              <a:defRPr sz="1800" b="0" i="0" u="none" strike="noStrike" cap="none" baseline="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None/>
              <a:defRPr sz="1800" b="0" i="0" u="none" strike="noStrike" cap="none" baseline="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None/>
              <a:defRPr sz="1800" b="0" i="0" u="none" strike="noStrike" cap="none" baseline="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None/>
              <a:defRPr sz="1800" b="0" i="0" u="none" strike="noStrike" cap="none" baseline="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None/>
              <a:defRPr sz="1800" b="0" i="0" u="none" strike="noStrike" cap="none" baseline="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  <a:rtl val="0"/>
              </a:defRPr>
            </a:lvl9pPr>
          </a:lstStyle>
          <a:p>
            <a:pPr>
              <a:spcBef>
                <a:spcPts val="0"/>
              </a:spcBef>
              <a:buFont typeface="Quicksand"/>
              <a:buNone/>
            </a:pPr>
            <a:r>
              <a:rPr lang="en" sz="1800" dirty="0" smtClean="0"/>
              <a:t>This is the App.</a:t>
            </a:r>
          </a:p>
          <a:p>
            <a:pPr>
              <a:spcBef>
                <a:spcPts val="0"/>
              </a:spcBef>
              <a:buFont typeface="Quicksand"/>
              <a:buNone/>
            </a:pPr>
            <a:r>
              <a:rPr lang="en" sz="1800" b="1" dirty="0" smtClean="0"/>
              <a:t>Fully Functional.</a:t>
            </a:r>
            <a:endParaRPr lang="en" sz="18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0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ctrTitle"/>
          </p:nvPr>
        </p:nvSpPr>
        <p:spPr>
          <a:xfrm>
            <a:off x="3054175" y="3077053"/>
            <a:ext cx="6767100" cy="70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r>
              <a:rPr lang="en" dirty="0" smtClean="0"/>
              <a:t>Feautures</a:t>
            </a:r>
            <a:endParaRPr lang="en" dirty="0"/>
          </a:p>
        </p:txBody>
      </p:sp>
      <p:sp>
        <p:nvSpPr>
          <p:cNvPr id="83" name="Shape 83"/>
          <p:cNvSpPr txBox="1">
            <a:spLocks noGrp="1"/>
          </p:cNvSpPr>
          <p:nvPr>
            <p:ph type="subTitle" idx="1"/>
          </p:nvPr>
        </p:nvSpPr>
        <p:spPr>
          <a:xfrm>
            <a:off x="3054178" y="3710550"/>
            <a:ext cx="6927899" cy="470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/>
              <a:t>Let’s start with the first set of slides</a:t>
            </a:r>
          </a:p>
        </p:txBody>
      </p:sp>
      <p:sp>
        <p:nvSpPr>
          <p:cNvPr id="84" name="Shape 84"/>
          <p:cNvSpPr txBox="1"/>
          <p:nvPr/>
        </p:nvSpPr>
        <p:spPr>
          <a:xfrm>
            <a:off x="2026600" y="3039900"/>
            <a:ext cx="802500" cy="786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sz="3000">
                <a:solidFill>
                  <a:srgbClr val="2E3037"/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>
            <a:spLocks noGrp="1"/>
          </p:cNvSpPr>
          <p:nvPr>
            <p:ph type="title"/>
          </p:nvPr>
        </p:nvSpPr>
        <p:spPr>
          <a:xfrm>
            <a:off x="1365772" y="665975"/>
            <a:ext cx="6858000" cy="459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" dirty="0" smtClean="0"/>
              <a:t>Database file Manipulation</a:t>
            </a:r>
            <a:endParaRPr lang="en" dirty="0"/>
          </a:p>
        </p:txBody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1480352" y="1701022"/>
            <a:ext cx="327808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-GB" sz="2400" dirty="0" smtClean="0"/>
              <a:t>Open </a:t>
            </a:r>
            <a:r>
              <a:rPr lang="en" sz="2400" dirty="0" smtClean="0"/>
              <a:t>json file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endParaRPr lang="en" sz="2400" dirty="0" smtClean="0"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-GB" sz="2400" dirty="0" smtClean="0"/>
              <a:t>Save </a:t>
            </a:r>
            <a:r>
              <a:rPr lang="en-GB" sz="2400" dirty="0" err="1" smtClean="0"/>
              <a:t>json</a:t>
            </a:r>
            <a:r>
              <a:rPr lang="en-GB" sz="2400" dirty="0" smtClean="0"/>
              <a:t> file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endParaRPr lang="en-GB" sz="2400" dirty="0" smtClean="0"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-GB" sz="2400" dirty="0" smtClean="0"/>
              <a:t>Save as </a:t>
            </a:r>
            <a:r>
              <a:rPr lang="en-GB" sz="2400" dirty="0" err="1"/>
              <a:t>json</a:t>
            </a:r>
            <a:r>
              <a:rPr lang="en-GB" sz="2400" dirty="0"/>
              <a:t> </a:t>
            </a:r>
            <a:r>
              <a:rPr lang="en-GB" sz="2400" dirty="0" smtClean="0"/>
              <a:t>file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endParaRPr lang="en-GB" sz="2400" dirty="0"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-GB" sz="2400" dirty="0" smtClean="0"/>
              <a:t>Create new file</a:t>
            </a:r>
            <a:endParaRPr lang="en" sz="2400" u="sng" dirty="0">
              <a:hlinkClick r:id="rId3"/>
            </a:endParaRPr>
          </a:p>
        </p:txBody>
      </p:sp>
      <p:sp>
        <p:nvSpPr>
          <p:cNvPr id="5" name="Shape 282"/>
          <p:cNvSpPr/>
          <p:nvPr/>
        </p:nvSpPr>
        <p:spPr>
          <a:xfrm>
            <a:off x="4794772" y="1535838"/>
            <a:ext cx="6926998" cy="4785064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0272" y="1811988"/>
            <a:ext cx="6338657" cy="35654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b="40935"/>
          <a:stretch/>
        </p:blipFill>
        <p:spPr>
          <a:xfrm>
            <a:off x="5060272" y="1811988"/>
            <a:ext cx="3124200" cy="356120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6"/>
          <a:srcRect t="16458" r="69777" b="24889"/>
          <a:stretch/>
        </p:blipFill>
        <p:spPr>
          <a:xfrm>
            <a:off x="8187209" y="1807694"/>
            <a:ext cx="3256108" cy="355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541303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1444149" y="665974"/>
            <a:ext cx="6858000" cy="459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" dirty="0" smtClean="0"/>
              <a:t>Open/Save/SaveAs</a:t>
            </a:r>
            <a:endParaRPr lang="en" dirty="0"/>
          </a:p>
        </p:txBody>
      </p:sp>
      <p:sp>
        <p:nvSpPr>
          <p:cNvPr id="145" name="Shape 145"/>
          <p:cNvSpPr/>
          <p:nvPr/>
        </p:nvSpPr>
        <p:spPr>
          <a:xfrm>
            <a:off x="5697462" y="3265049"/>
            <a:ext cx="2126207" cy="2126207"/>
          </a:xfrm>
          <a:prstGeom prst="ellipse">
            <a:avLst/>
          </a:prstGeom>
          <a:noFill/>
          <a:ln w="9525" cap="flat" cmpd="sng">
            <a:solidFill>
              <a:srgbClr val="F35B69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dirty="0" smtClean="0">
                <a:solidFill>
                  <a:srgbClr val="F35B69"/>
                </a:solidFill>
                <a:latin typeface="Quicksand"/>
                <a:ea typeface="Quicksand"/>
                <a:cs typeface="Quicksand"/>
                <a:sym typeface="Quicksand"/>
              </a:rPr>
              <a:t>Save</a:t>
            </a:r>
            <a:endParaRPr lang="en" dirty="0">
              <a:solidFill>
                <a:srgbClr val="F35B69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46" name="Shape 146"/>
          <p:cNvSpPr/>
          <p:nvPr/>
        </p:nvSpPr>
        <p:spPr>
          <a:xfrm>
            <a:off x="3118675" y="1414432"/>
            <a:ext cx="2506199" cy="2506199"/>
          </a:xfrm>
          <a:prstGeom prst="ellipse">
            <a:avLst/>
          </a:prstGeom>
          <a:noFill/>
          <a:ln w="9525" cap="flat" cmpd="sng">
            <a:solidFill>
              <a:srgbClr val="39C0BA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dirty="0" smtClean="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rPr>
              <a:t>Open</a:t>
            </a:r>
            <a:endParaRPr lang="en" dirty="0">
              <a:solidFill>
                <a:srgbClr val="39C0BA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8419266" y="4042097"/>
            <a:ext cx="2506199" cy="2506199"/>
          </a:xfrm>
          <a:prstGeom prst="ellipse">
            <a:avLst/>
          </a:prstGeom>
          <a:noFill/>
          <a:ln w="9525" cap="flat" cmpd="sng">
            <a:solidFill>
              <a:srgbClr val="6D9EEB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dirty="0" smtClean="0">
                <a:solidFill>
                  <a:srgbClr val="6D9EEB"/>
                </a:solidFill>
                <a:latin typeface="Quicksand"/>
                <a:ea typeface="Quicksand"/>
                <a:cs typeface="Quicksand"/>
                <a:sym typeface="Quicksand"/>
              </a:rPr>
              <a:t>Save as</a:t>
            </a:r>
            <a:endParaRPr lang="en" dirty="0">
              <a:solidFill>
                <a:srgbClr val="6D9EEB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" name="Shape 145"/>
          <p:cNvSpPr/>
          <p:nvPr/>
        </p:nvSpPr>
        <p:spPr>
          <a:xfrm>
            <a:off x="8419266" y="282798"/>
            <a:ext cx="2506199" cy="2506199"/>
          </a:xfrm>
          <a:prstGeom prst="ellipse">
            <a:avLst/>
          </a:prstGeom>
          <a:noFill/>
          <a:ln w="9525" cap="flat" cmpd="sng">
            <a:solidFill>
              <a:srgbClr val="F35B69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dirty="0" smtClean="0">
                <a:solidFill>
                  <a:srgbClr val="F35B69"/>
                </a:solidFill>
                <a:latin typeface="Quicksand"/>
                <a:ea typeface="Quicksand"/>
                <a:cs typeface="Quicksand"/>
                <a:sym typeface="Quicksand"/>
              </a:rPr>
              <a:t>CarList</a:t>
            </a:r>
            <a:endParaRPr lang="en" dirty="0">
              <a:solidFill>
                <a:srgbClr val="F35B69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3" name="Curved Connector 2"/>
          <p:cNvCxnSpPr>
            <a:stCxn id="146" idx="7"/>
            <a:endCxn id="6" idx="2"/>
          </p:cNvCxnSpPr>
          <p:nvPr/>
        </p:nvCxnSpPr>
        <p:spPr>
          <a:xfrm rot="5400000" flipH="1" flipV="1">
            <a:off x="6715779" y="77969"/>
            <a:ext cx="245558" cy="3161416"/>
          </a:xfrm>
          <a:prstGeom prst="curvedConnector4">
            <a:avLst>
              <a:gd name="adj1" fmla="val 93094"/>
              <a:gd name="adj2" fmla="val 55805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urved Connector 7"/>
          <p:cNvCxnSpPr>
            <a:stCxn id="6" idx="4"/>
            <a:endCxn id="145" idx="7"/>
          </p:cNvCxnSpPr>
          <p:nvPr/>
        </p:nvCxnSpPr>
        <p:spPr>
          <a:xfrm rot="5400000">
            <a:off x="8198616" y="2102675"/>
            <a:ext cx="787428" cy="216007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>
            <a:stCxn id="6" idx="5"/>
            <a:endCxn id="147" idx="0"/>
          </p:cNvCxnSpPr>
          <p:nvPr/>
        </p:nvCxnSpPr>
        <p:spPr>
          <a:xfrm rot="5400000">
            <a:off x="9305342" y="2788998"/>
            <a:ext cx="1620124" cy="88607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5" name="Shape 145"/>
          <p:cNvSpPr/>
          <p:nvPr/>
        </p:nvSpPr>
        <p:spPr>
          <a:xfrm>
            <a:off x="1269978" y="4209189"/>
            <a:ext cx="2506199" cy="2506199"/>
          </a:xfrm>
          <a:prstGeom prst="ellipse">
            <a:avLst/>
          </a:prstGeom>
          <a:noFill/>
          <a:ln w="9525" cap="flat" cmpd="sng">
            <a:solidFill>
              <a:srgbClr val="F35B69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dirty="0" smtClean="0">
                <a:solidFill>
                  <a:srgbClr val="F35B69"/>
                </a:solidFill>
                <a:latin typeface="Quicksand"/>
                <a:ea typeface="Quicksand"/>
                <a:cs typeface="Quicksand"/>
                <a:sym typeface="Quicksand"/>
              </a:rPr>
              <a:t>Json File</a:t>
            </a:r>
            <a:endParaRPr lang="en" dirty="0">
              <a:solidFill>
                <a:srgbClr val="F35B69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26" name="Curved Connector 25"/>
          <p:cNvCxnSpPr>
            <a:stCxn id="25" idx="0"/>
            <a:endCxn id="146" idx="3"/>
          </p:cNvCxnSpPr>
          <p:nvPr/>
        </p:nvCxnSpPr>
        <p:spPr>
          <a:xfrm rot="5400000" flipH="1" flipV="1">
            <a:off x="2676597" y="3400088"/>
            <a:ext cx="655582" cy="96262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>
            <a:stCxn id="145" idx="2"/>
            <a:endCxn id="25" idx="6"/>
          </p:cNvCxnSpPr>
          <p:nvPr/>
        </p:nvCxnSpPr>
        <p:spPr>
          <a:xfrm rot="10800000" flipV="1">
            <a:off x="3776178" y="4328153"/>
            <a:ext cx="1921285" cy="113413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>
            <a:stCxn id="147" idx="3"/>
            <a:endCxn id="25" idx="5"/>
          </p:cNvCxnSpPr>
          <p:nvPr/>
        </p:nvCxnSpPr>
        <p:spPr>
          <a:xfrm rot="5400000">
            <a:off x="6014176" y="3576250"/>
            <a:ext cx="167092" cy="5377137"/>
          </a:xfrm>
          <a:prstGeom prst="curvedConnector3">
            <a:avLst>
              <a:gd name="adj1" fmla="val 24799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0123792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>
            <a:spLocks noGrp="1"/>
          </p:cNvSpPr>
          <p:nvPr>
            <p:ph type="title"/>
          </p:nvPr>
        </p:nvSpPr>
        <p:spPr>
          <a:xfrm>
            <a:off x="1365772" y="665975"/>
            <a:ext cx="6858000" cy="459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" dirty="0" smtClean="0"/>
              <a:t>Edit Car</a:t>
            </a:r>
            <a:endParaRPr lang="en" dirty="0"/>
          </a:p>
        </p:txBody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1480352" y="1701022"/>
            <a:ext cx="327808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-GB" sz="2400" dirty="0" smtClean="0"/>
              <a:t>Add new car</a:t>
            </a:r>
            <a:endParaRPr lang="en" sz="2400" dirty="0" smtClean="0"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" sz="2400" dirty="0" smtClean="0"/>
              <a:t>Cut a car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" sz="2400" dirty="0" smtClean="0"/>
              <a:t>Copy a car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" sz="2400" dirty="0" smtClean="0"/>
              <a:t>Delete a car</a:t>
            </a:r>
            <a:endParaRPr lang="en" sz="2400" u="sng" dirty="0">
              <a:hlinkClick r:id="rId3"/>
            </a:endParaRPr>
          </a:p>
        </p:txBody>
      </p:sp>
      <p:sp>
        <p:nvSpPr>
          <p:cNvPr id="5" name="Shape 282"/>
          <p:cNvSpPr/>
          <p:nvPr/>
        </p:nvSpPr>
        <p:spPr>
          <a:xfrm>
            <a:off x="4794772" y="1535838"/>
            <a:ext cx="6926998" cy="4785064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r="53783" b="53700"/>
          <a:stretch/>
        </p:blipFill>
        <p:spPr>
          <a:xfrm>
            <a:off x="5094515" y="1801999"/>
            <a:ext cx="6335486" cy="3570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9162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1444149" y="665974"/>
            <a:ext cx="6858000" cy="459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" dirty="0" smtClean="0"/>
              <a:t>Copy/Cut/Pasting/</a:t>
            </a:r>
            <a:endParaRPr lang="en" dirty="0"/>
          </a:p>
        </p:txBody>
      </p:sp>
      <p:sp>
        <p:nvSpPr>
          <p:cNvPr id="146" name="Shape 146"/>
          <p:cNvSpPr/>
          <p:nvPr/>
        </p:nvSpPr>
        <p:spPr>
          <a:xfrm>
            <a:off x="5133982" y="79774"/>
            <a:ext cx="1693041" cy="1693041"/>
          </a:xfrm>
          <a:prstGeom prst="ellipse">
            <a:avLst/>
          </a:prstGeom>
          <a:noFill/>
          <a:ln w="9525" cap="flat" cmpd="sng">
            <a:solidFill>
              <a:srgbClr val="39C0BA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dirty="0" smtClean="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rPr>
              <a:t>Cut</a:t>
            </a:r>
            <a:endParaRPr lang="en" dirty="0">
              <a:solidFill>
                <a:srgbClr val="39C0BA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6331842" y="2591642"/>
            <a:ext cx="1756424" cy="1756424"/>
          </a:xfrm>
          <a:prstGeom prst="ellipse">
            <a:avLst/>
          </a:prstGeom>
          <a:noFill/>
          <a:ln w="9525" cap="flat" cmpd="sng">
            <a:solidFill>
              <a:srgbClr val="6D9EEB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dirty="0" smtClean="0">
                <a:solidFill>
                  <a:srgbClr val="6D9EEB"/>
                </a:solidFill>
                <a:latin typeface="Quicksand"/>
                <a:ea typeface="Quicksand"/>
                <a:cs typeface="Quicksand"/>
                <a:sym typeface="Quicksand"/>
              </a:rPr>
              <a:t>Paste</a:t>
            </a:r>
            <a:endParaRPr lang="en" dirty="0">
              <a:solidFill>
                <a:srgbClr val="6D9EEB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" name="Shape 145"/>
          <p:cNvSpPr/>
          <p:nvPr/>
        </p:nvSpPr>
        <p:spPr>
          <a:xfrm>
            <a:off x="8401849" y="143461"/>
            <a:ext cx="2506199" cy="2506199"/>
          </a:xfrm>
          <a:prstGeom prst="ellipse">
            <a:avLst/>
          </a:prstGeom>
          <a:noFill/>
          <a:ln w="9525" cap="flat" cmpd="sng">
            <a:solidFill>
              <a:srgbClr val="F35B69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dirty="0" smtClean="0">
                <a:solidFill>
                  <a:srgbClr val="F35B69"/>
                </a:solidFill>
                <a:latin typeface="Quicksand"/>
                <a:ea typeface="Quicksand"/>
                <a:cs typeface="Quicksand"/>
                <a:sym typeface="Quicksand"/>
              </a:rPr>
              <a:t>tempCar</a:t>
            </a:r>
            <a:endParaRPr lang="en" dirty="0">
              <a:solidFill>
                <a:srgbClr val="F35B69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3" name="Curved Connector 2"/>
          <p:cNvCxnSpPr>
            <a:stCxn id="146" idx="6"/>
            <a:endCxn id="6" idx="2"/>
          </p:cNvCxnSpPr>
          <p:nvPr/>
        </p:nvCxnSpPr>
        <p:spPr>
          <a:xfrm>
            <a:off x="6827023" y="926295"/>
            <a:ext cx="1574826" cy="47026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urved Connector 7"/>
          <p:cNvCxnSpPr>
            <a:stCxn id="53" idx="0"/>
            <a:endCxn id="6" idx="6"/>
          </p:cNvCxnSpPr>
          <p:nvPr/>
        </p:nvCxnSpPr>
        <p:spPr>
          <a:xfrm rot="16200000" flipV="1">
            <a:off x="10145024" y="2159585"/>
            <a:ext cx="1807744" cy="281696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>
            <a:stCxn id="6" idx="4"/>
            <a:endCxn id="147" idx="6"/>
          </p:cNvCxnSpPr>
          <p:nvPr/>
        </p:nvCxnSpPr>
        <p:spPr>
          <a:xfrm rot="5400000">
            <a:off x="8461511" y="2276416"/>
            <a:ext cx="820194" cy="1566683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5" name="Shape 145"/>
          <p:cNvSpPr/>
          <p:nvPr/>
        </p:nvSpPr>
        <p:spPr>
          <a:xfrm>
            <a:off x="1517723" y="4195980"/>
            <a:ext cx="2506199" cy="2506199"/>
          </a:xfrm>
          <a:prstGeom prst="ellipse">
            <a:avLst/>
          </a:prstGeom>
          <a:noFill/>
          <a:ln w="9525" cap="flat" cmpd="sng">
            <a:solidFill>
              <a:srgbClr val="F35B69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dirty="0" smtClean="0">
                <a:solidFill>
                  <a:srgbClr val="F35B69"/>
                </a:solidFill>
                <a:latin typeface="Quicksand"/>
                <a:ea typeface="Quicksand"/>
                <a:cs typeface="Quicksand"/>
                <a:sym typeface="Quicksand"/>
              </a:rPr>
              <a:t>CarList</a:t>
            </a:r>
            <a:endParaRPr lang="en" dirty="0">
              <a:solidFill>
                <a:srgbClr val="F35B69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7" name="Shape 147"/>
          <p:cNvSpPr/>
          <p:nvPr/>
        </p:nvSpPr>
        <p:spPr>
          <a:xfrm>
            <a:off x="1517723" y="2097410"/>
            <a:ext cx="1747332" cy="1747332"/>
          </a:xfrm>
          <a:prstGeom prst="ellipse">
            <a:avLst/>
          </a:prstGeom>
          <a:noFill/>
          <a:ln w="9525" cap="flat" cmpd="sng">
            <a:solidFill>
              <a:srgbClr val="6D9EEB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dirty="0" smtClean="0">
                <a:solidFill>
                  <a:srgbClr val="6D9EEB"/>
                </a:solidFill>
                <a:latin typeface="Quicksand"/>
                <a:ea typeface="Quicksand"/>
                <a:cs typeface="Quicksand"/>
                <a:sym typeface="Quicksand"/>
              </a:rPr>
              <a:t>New</a:t>
            </a:r>
            <a:endParaRPr lang="en" dirty="0">
              <a:solidFill>
                <a:srgbClr val="6D9EEB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32" name="Curved Connector 31"/>
          <p:cNvCxnSpPr>
            <a:stCxn id="37" idx="4"/>
            <a:endCxn id="35" idx="0"/>
          </p:cNvCxnSpPr>
          <p:nvPr/>
        </p:nvCxnSpPr>
        <p:spPr>
          <a:xfrm rot="16200000" flipH="1">
            <a:off x="2405487" y="3830644"/>
            <a:ext cx="351238" cy="379434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>
            <a:stCxn id="147" idx="2"/>
            <a:endCxn id="35" idx="7"/>
          </p:cNvCxnSpPr>
          <p:nvPr/>
        </p:nvCxnSpPr>
        <p:spPr>
          <a:xfrm rot="10800000" flipV="1">
            <a:off x="3656898" y="3469854"/>
            <a:ext cx="2674944" cy="1093150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2" name="Shape 146"/>
          <p:cNvSpPr/>
          <p:nvPr/>
        </p:nvSpPr>
        <p:spPr>
          <a:xfrm>
            <a:off x="4320826" y="4223965"/>
            <a:ext cx="1682313" cy="1682313"/>
          </a:xfrm>
          <a:prstGeom prst="ellipse">
            <a:avLst/>
          </a:prstGeom>
          <a:noFill/>
          <a:ln w="9525" cap="flat" cmpd="sng">
            <a:solidFill>
              <a:srgbClr val="39C0BA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dirty="0" smtClean="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rPr>
              <a:t>Delete</a:t>
            </a:r>
            <a:endParaRPr lang="en" dirty="0">
              <a:solidFill>
                <a:srgbClr val="39C0BA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3" name="Shape 146"/>
          <p:cNvSpPr/>
          <p:nvPr/>
        </p:nvSpPr>
        <p:spPr>
          <a:xfrm>
            <a:off x="10245012" y="3204305"/>
            <a:ext cx="1889464" cy="1889464"/>
          </a:xfrm>
          <a:prstGeom prst="ellipse">
            <a:avLst/>
          </a:prstGeom>
          <a:noFill/>
          <a:ln w="9525" cap="flat" cmpd="sng">
            <a:solidFill>
              <a:srgbClr val="39C0BA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dirty="0" smtClean="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rPr>
              <a:t>Copy</a:t>
            </a:r>
            <a:endParaRPr lang="en" dirty="0">
              <a:solidFill>
                <a:srgbClr val="39C0BA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55" name="Curved Connector 54"/>
          <p:cNvCxnSpPr>
            <a:stCxn id="52" idx="2"/>
            <a:endCxn id="35" idx="6"/>
          </p:cNvCxnSpPr>
          <p:nvPr/>
        </p:nvCxnSpPr>
        <p:spPr>
          <a:xfrm rot="10800000" flipV="1">
            <a:off x="4023922" y="5065122"/>
            <a:ext cx="296904" cy="383958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35" idx="7"/>
            <a:endCxn id="146" idx="3"/>
          </p:cNvCxnSpPr>
          <p:nvPr/>
        </p:nvCxnSpPr>
        <p:spPr>
          <a:xfrm rot="5400000" flipH="1" flipV="1">
            <a:off x="3000346" y="2181428"/>
            <a:ext cx="3038129" cy="172502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>
            <a:stCxn id="53" idx="3"/>
            <a:endCxn id="35" idx="5"/>
          </p:cNvCxnSpPr>
          <p:nvPr/>
        </p:nvCxnSpPr>
        <p:spPr>
          <a:xfrm rot="5400000">
            <a:off x="6330262" y="2143699"/>
            <a:ext cx="1518092" cy="6864820"/>
          </a:xfrm>
          <a:prstGeom prst="curvedConnector3">
            <a:avLst>
              <a:gd name="adj1" fmla="val 102357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>
            <a:spLocks noGrp="1"/>
          </p:cNvSpPr>
          <p:nvPr>
            <p:ph type="title"/>
          </p:nvPr>
        </p:nvSpPr>
        <p:spPr>
          <a:xfrm>
            <a:off x="1365772" y="665975"/>
            <a:ext cx="6858000" cy="459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" dirty="0" smtClean="0"/>
              <a:t>Sorting Cars</a:t>
            </a:r>
            <a:endParaRPr lang="en" dirty="0"/>
          </a:p>
        </p:txBody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1480352" y="1701022"/>
            <a:ext cx="327808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-GB" sz="2400" dirty="0" smtClean="0"/>
              <a:t>Sort by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-GB" sz="2400" dirty="0" smtClean="0"/>
              <a:t>Brand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-GB" sz="2400" dirty="0" smtClean="0"/>
              <a:t>Year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-GB" sz="2400" dirty="0" smtClean="0"/>
              <a:t>Price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endParaRPr lang="en-GB" sz="2400" dirty="0" smtClean="0"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-GB" sz="2400" dirty="0" smtClean="0"/>
              <a:t>Filter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-GB" sz="2400" dirty="0" smtClean="0"/>
              <a:t>Year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r>
              <a:rPr lang="en-GB" sz="2400" dirty="0" smtClean="0"/>
              <a:t>Price</a:t>
            </a:r>
            <a:endParaRPr lang="en" sz="2400" u="sng" dirty="0">
              <a:hlinkClick r:id="rId3"/>
            </a:endParaRPr>
          </a:p>
        </p:txBody>
      </p:sp>
      <p:sp>
        <p:nvSpPr>
          <p:cNvPr id="5" name="Shape 282"/>
          <p:cNvSpPr/>
          <p:nvPr/>
        </p:nvSpPr>
        <p:spPr>
          <a:xfrm>
            <a:off x="4794772" y="1535838"/>
            <a:ext cx="6926998" cy="4785064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3638" y="1804875"/>
            <a:ext cx="6328188" cy="3559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475499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leano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663</TotalTime>
  <Words>321</Words>
  <Application>Microsoft Office PowerPoint</Application>
  <PresentationFormat>Widescreen</PresentationFormat>
  <Paragraphs>111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Quicksand</vt:lpstr>
      <vt:lpstr>Eleanor template</vt:lpstr>
      <vt:lpstr>Car Explorer C#</vt:lpstr>
      <vt:lpstr>Team Members</vt:lpstr>
      <vt:lpstr>PowerPoint Presentation</vt:lpstr>
      <vt:lpstr>Feautures</vt:lpstr>
      <vt:lpstr>Database file Manipulation</vt:lpstr>
      <vt:lpstr>Open/Save/SaveAs</vt:lpstr>
      <vt:lpstr>Edit Car</vt:lpstr>
      <vt:lpstr>Copy/Cut/Pasting/</vt:lpstr>
      <vt:lpstr>Sorting Cars</vt:lpstr>
      <vt:lpstr>Sorting</vt:lpstr>
      <vt:lpstr>Responsive Modern Layout</vt:lpstr>
      <vt:lpstr>Displaying</vt:lpstr>
      <vt:lpstr>Demonstration</vt:lpstr>
      <vt:lpstr>Car Explorer</vt:lpstr>
      <vt:lpstr>Conclusion and Evaluation</vt:lpstr>
      <vt:lpstr>Improvements</vt:lpstr>
      <vt:lpstr>Evaluation</vt:lpstr>
      <vt:lpstr>Thanks!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Explorer C#</dc:title>
  <dc:creator>P Cichy</dc:creator>
  <cp:lastModifiedBy>MG122 Account</cp:lastModifiedBy>
  <cp:revision>32</cp:revision>
  <dcterms:modified xsi:type="dcterms:W3CDTF">2015-12-10T12:08:08Z</dcterms:modified>
</cp:coreProperties>
</file>